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10" r:id="rId3"/>
    <p:sldId id="278" r:id="rId4"/>
    <p:sldId id="273" r:id="rId5"/>
    <p:sldId id="279" r:id="rId6"/>
    <p:sldId id="294" r:id="rId7"/>
    <p:sldId id="272" r:id="rId8"/>
    <p:sldId id="274" r:id="rId9"/>
    <p:sldId id="287" r:id="rId10"/>
    <p:sldId id="313" r:id="rId11"/>
    <p:sldId id="312" r:id="rId12"/>
    <p:sldId id="314" r:id="rId13"/>
    <p:sldId id="303" r:id="rId14"/>
    <p:sldId id="304" r:id="rId15"/>
    <p:sldId id="305" r:id="rId16"/>
    <p:sldId id="306" r:id="rId17"/>
    <p:sldId id="307" r:id="rId18"/>
    <p:sldId id="289" r:id="rId19"/>
    <p:sldId id="315" r:id="rId20"/>
    <p:sldId id="316" r:id="rId21"/>
    <p:sldId id="317" r:id="rId22"/>
    <p:sldId id="286" r:id="rId23"/>
    <p:sldId id="292" r:id="rId24"/>
    <p:sldId id="291" r:id="rId25"/>
    <p:sldId id="281" r:id="rId26"/>
    <p:sldId id="282" r:id="rId27"/>
    <p:sldId id="283" r:id="rId28"/>
    <p:sldId id="285" r:id="rId29"/>
    <p:sldId id="320" r:id="rId30"/>
    <p:sldId id="321" r:id="rId31"/>
    <p:sldId id="323" r:id="rId32"/>
    <p:sldId id="325" r:id="rId33"/>
    <p:sldId id="324" r:id="rId34"/>
    <p:sldId id="308" r:id="rId35"/>
    <p:sldId id="318" r:id="rId36"/>
    <p:sldId id="319" r:id="rId37"/>
    <p:sldId id="290" r:id="rId38"/>
    <p:sldId id="309" r:id="rId39"/>
    <p:sldId id="275" r:id="rId40"/>
    <p:sldId id="276" r:id="rId41"/>
    <p:sldId id="311" r:id="rId42"/>
    <p:sldId id="27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87" autoAdjust="0"/>
  </p:normalViewPr>
  <p:slideViewPr>
    <p:cSldViewPr snapToGrid="0" snapToObjects="1">
      <p:cViewPr>
        <p:scale>
          <a:sx n="94" d="100"/>
          <a:sy n="94" d="100"/>
        </p:scale>
        <p:origin x="-1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B3103-1524-4A48-8A0F-9C3917424015}" type="datetimeFigureOut">
              <a:rPr lang="en-US" smtClean="0"/>
              <a:t>6/26/19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E1FA6-8BCD-D840-80DE-C616AB46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187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C47C-3E09-614E-8DF3-3BB8062C5884}" type="datetimeFigureOut">
              <a:rPr lang="en-US" smtClean="0"/>
              <a:t>6/26/19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F8A3D-3812-2343-B8AD-6451EB14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44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different countries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F8A3D-3812-2343-B8AD-6451EB1478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 water vapor absorption, good daytime sensitivity to high cirrus clouds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F8A3D-3812-2343-B8AD-6451EB1478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27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pick out features between all bands that are consistent, different,</a:t>
            </a:r>
            <a:r>
              <a:rPr lang="en-US" baseline="0" dirty="0" smtClean="0"/>
              <a:t> varying.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F8A3D-3812-2343-B8AD-6451EB1478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5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that we understand the bands, we can apply further knowledge to create RGB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F8A3D-3812-2343-B8AD-6451EB1478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7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solar reflected component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F8A3D-3812-2343-B8AD-6451EB1478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93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</a:t>
            </a:r>
            <a:r>
              <a:rPr lang="en-US" baseline="0" dirty="0" smtClean="0"/>
              <a:t> just added another piece to the puzzle  - another band for students to analyze and compare </a:t>
            </a:r>
            <a:r>
              <a:rPr lang="en-US" baseline="0" dirty="0" err="1" smtClean="0"/>
              <a:t>differneces</a:t>
            </a:r>
            <a:r>
              <a:rPr lang="en-US" baseline="0" dirty="0" smtClean="0"/>
              <a:t>.  In case of DNB, can compare either daytime or nighttime.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F8A3D-3812-2343-B8AD-6451EB1478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14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Eastern Europe.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F8A3D-3812-2343-B8AD-6451EB1478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48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</a:t>
            </a:r>
            <a:r>
              <a:rPr lang="en-US" baseline="0" dirty="0" smtClean="0"/>
              <a:t> of total transmittance with respect to pressure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F8A3D-3812-2343-B8AD-6451EB1478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52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E90A-00FB-C349-AAB2-4A7A770FEE45}" type="datetime1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1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7891-5DAB-6C48-981C-E7DFD76709C3}" type="datetime1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9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567E-CA88-6141-95B0-B87475C7FBCD}" type="datetime1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2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0CE-0A81-ED46-9ED5-8151635A8D50}" type="datetime1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76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82F3-9F52-524A-AA43-A633F0A58415}" type="datetime1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5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1AD4-A3F1-FB4F-BC97-113B3788EA3A}" type="datetime1">
              <a:rPr lang="en-US" smtClean="0"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380D-894E-8644-A67B-32648E1D67A5}" type="datetime1">
              <a:rPr lang="en-US" smtClean="0"/>
              <a:t>6/26/19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9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843C-5848-6F4C-9C98-E4502B6C0023}" type="datetime1">
              <a:rPr lang="en-US" smtClean="0"/>
              <a:t>6/26/19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DB15-9CEE-3846-8E01-0CE3C9F80372}" type="datetime1">
              <a:rPr lang="en-US" smtClean="0"/>
              <a:t>6/26/19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AE61-1B9E-9E4B-BE3D-2B0478E071D2}" type="datetime1">
              <a:rPr lang="en-US" smtClean="0"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2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46A6-497D-A74B-8B42-A8E08760C775}" type="datetime1">
              <a:rPr lang="en-US" smtClean="0"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3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60000"/>
                <a:lumOff val="40000"/>
              </a:schemeClr>
            </a:gs>
            <a:gs pos="0">
              <a:schemeClr val="accent1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A655B-4BAB-8C40-A349-CBE03261B611}" type="datetime1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CB18E-7EBC-384C-964C-44BFF6FF71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IMSS_logo_web_multicolor_PNG_550x400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8" y="121779"/>
            <a:ext cx="1269732" cy="923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889565" y="121779"/>
            <a:ext cx="1137270" cy="83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dbs" TargetMode="External"/><Relationship Id="rId4" Type="http://schemas.openxmlformats.org/officeDocument/2006/relationships/hyperlink" Target="http://cimss.ssec.wisc.edu/cspp/npp_hydra2_v2.0.shtml" TargetMode="External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essica.braun@ssec.wisc.ed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CIMSS Global </a:t>
            </a:r>
            <a:r>
              <a:rPr lang="en-US" dirty="0" smtClean="0"/>
              <a:t>Direct Broadcast Application Workshops</a:t>
            </a:r>
            <a:br>
              <a:rPr lang="en-US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Fostering the Next Generation of Scientists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27964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Jessica Braun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Liam </a:t>
            </a:r>
            <a:r>
              <a:rPr lang="en-US" dirty="0" err="1" smtClean="0">
                <a:solidFill>
                  <a:srgbClr val="000000"/>
                </a:solidFill>
              </a:rPr>
              <a:t>Gumley</a:t>
            </a:r>
            <a:r>
              <a:rPr lang="en-US" dirty="0" smtClean="0">
                <a:solidFill>
                  <a:srgbClr val="000000"/>
                </a:solidFill>
              </a:rPr>
              <a:t>, Kathy </a:t>
            </a:r>
            <a:r>
              <a:rPr lang="en-US" dirty="0" err="1" smtClean="0">
                <a:solidFill>
                  <a:srgbClr val="000000"/>
                </a:solidFill>
              </a:rPr>
              <a:t>Strabala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CSPP Users’ Group Meeting 2019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26 June 2019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CIMSS_logo_web_multicolor_PNG_550x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8" y="121779"/>
            <a:ext cx="1269732" cy="923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565" y="121779"/>
            <a:ext cx="1137270" cy="83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6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Band Characteristics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382935"/>
              </p:ext>
            </p:extLst>
          </p:nvPr>
        </p:nvGraphicFramePr>
        <p:xfrm>
          <a:off x="1157664" y="1417639"/>
          <a:ext cx="6843336" cy="5091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Document" r:id="rId3" imgW="6299200" imgH="4686300" progId="Word.Document.12">
                  <p:embed/>
                </p:oleObj>
              </mc:Choice>
              <mc:Fallback>
                <p:oleObj name="Document" r:id="rId3" imgW="6299200" imgH="4686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7664" y="1417639"/>
                        <a:ext cx="6843336" cy="5091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396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Band Characteristics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0677"/>
            <a:ext cx="74676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5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9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Why so many bands?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1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Screen Shot 2019-06-25 at 11.28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47700"/>
            <a:ext cx="86944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0" y="58107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MODIS Band 1 (0.65μm)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9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47700"/>
            <a:ext cx="869445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0" y="58107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MODIS Band 2 (0.855μm)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9600" y="54678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Vegetation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8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47700"/>
            <a:ext cx="869445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7200" y="581076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MODIS Band 26 (1.375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9600" y="54678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Cirrus Band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8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47700"/>
            <a:ext cx="869445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4500" y="5810766"/>
            <a:ext cx="28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MODIS Band 27 (6.784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9600" y="54678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Water Vapor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8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47700"/>
            <a:ext cx="869445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0" y="58107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MODIS Band 31 (11.0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9600" y="54678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Longwave</a:t>
            </a:r>
            <a:r>
              <a:rPr lang="en-US" b="1" dirty="0" smtClean="0">
                <a:solidFill>
                  <a:schemeClr val="bg1"/>
                </a:solidFill>
              </a:rPr>
              <a:t> Infrared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8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9-06-25 at 1.2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88570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True Color RGB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Screen Shot 2019-06-25 at 4.02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1" y="609600"/>
            <a:ext cx="717757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3200" y="5486400"/>
            <a:ext cx="273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Shortwave Infrared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VIIRS Band M13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en-US" dirty="0" smtClean="0">
                <a:solidFill>
                  <a:srgbClr val="FFFFFF"/>
                </a:solidFill>
              </a:rPr>
              <a:t> 4.05μm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1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</a:p>
          <a:p>
            <a:r>
              <a:rPr lang="en-US" dirty="0" smtClean="0"/>
              <a:t>Methodology</a:t>
            </a:r>
          </a:p>
          <a:p>
            <a:r>
              <a:rPr lang="en-US" dirty="0" smtClean="0"/>
              <a:t>HYDRA2 Analysis Toolkit</a:t>
            </a:r>
          </a:p>
          <a:p>
            <a:r>
              <a:rPr lang="en-US" dirty="0" smtClean="0"/>
              <a:t>HYDRA2 Examples</a:t>
            </a:r>
          </a:p>
          <a:p>
            <a:r>
              <a:rPr lang="en-US" dirty="0" smtClean="0"/>
              <a:t>Lab Examples</a:t>
            </a:r>
          </a:p>
          <a:p>
            <a:r>
              <a:rPr lang="en-US" dirty="0" smtClean="0"/>
              <a:t>Are they useful?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1" y="609600"/>
            <a:ext cx="717757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3200" y="5486400"/>
            <a:ext cx="273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Longwave</a:t>
            </a:r>
            <a:r>
              <a:rPr lang="en-US" dirty="0" smtClean="0">
                <a:solidFill>
                  <a:srgbClr val="FFFFFF"/>
                </a:solidFill>
              </a:rPr>
              <a:t> Infrared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VIIRS Band M15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en-US" dirty="0" smtClean="0">
                <a:solidFill>
                  <a:srgbClr val="FFFFFF"/>
                </a:solidFill>
              </a:rPr>
              <a:t> 10.7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5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1" y="609600"/>
            <a:ext cx="717757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3200" y="5486400"/>
            <a:ext cx="273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DNB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VIIRS DNB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en-US" dirty="0" smtClean="0">
                <a:solidFill>
                  <a:srgbClr val="FFFFFF"/>
                </a:solidFill>
              </a:rPr>
              <a:t> 0.7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5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HYDRA 2 Analysis Toolkit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r="1563" b="8333"/>
          <a:stretch>
            <a:fillRect/>
          </a:stretch>
        </p:blipFill>
        <p:spPr bwMode="auto">
          <a:xfrm>
            <a:off x="0" y="-11113"/>
            <a:ext cx="9144000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400" y="6324600"/>
            <a:ext cx="919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Colocated AIRS (left) &amp; MODIS (right) spectra in &amp; out of Etna ash</a:t>
            </a:r>
          </a:p>
        </p:txBody>
      </p:sp>
    </p:spTree>
    <p:extLst>
      <p:ext uri="{BB962C8B-B14F-4D97-AF65-F5344CB8AC3E}">
        <p14:creationId xmlns:p14="http://schemas.microsoft.com/office/powerpoint/2010/main" val="178892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213" y="2755901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Lab examples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6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Comparison of Band Transects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Screen Shot 2019-06-25 at 6.31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45268"/>
            <a:ext cx="8143490" cy="65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 descr="Screen Shot 2019-06-21 at 6.5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6946899" cy="73147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90900" y="4927600"/>
            <a:ext cx="3162300" cy="635000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12900" y="812800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MODIS Band 31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en-US" dirty="0" smtClean="0">
                <a:solidFill>
                  <a:srgbClr val="FFFFFF"/>
                </a:solidFill>
              </a:rPr>
              <a:t> 11.0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8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6946898" cy="73147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90900" y="4927600"/>
            <a:ext cx="3162300" cy="635000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12900" y="812800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MODIS Band 34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en-US" dirty="0" smtClean="0">
                <a:solidFill>
                  <a:srgbClr val="FFFFFF"/>
                </a:solidFill>
              </a:rPr>
              <a:t> 13.6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5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27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5340373" y="6463488"/>
            <a:ext cx="1365192" cy="257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BCB18E-7EBC-384C-964C-44BFF6FF71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Screen Shot 2019-06-21 at 6.5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327" y="2146300"/>
            <a:ext cx="4908527" cy="51684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43073" y="5499100"/>
            <a:ext cx="2023410" cy="588964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697818" y="6463488"/>
            <a:ext cx="1493910" cy="257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BCB18E-7EBC-384C-964C-44BFF6FF71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146300"/>
            <a:ext cx="4908526" cy="51684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263005" y="5537201"/>
            <a:ext cx="2214188" cy="588964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reen Shot 2019-06-21 at 6.59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082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43100" y="838200"/>
            <a:ext cx="53848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Green </a:t>
            </a:r>
            <a:r>
              <a:rPr lang="mr-IN" dirty="0" smtClean="0">
                <a:solidFill>
                  <a:srgbClr val="008000"/>
                </a:solidFill>
              </a:rPr>
              <a:t>–</a:t>
            </a:r>
            <a:r>
              <a:rPr lang="en-US" dirty="0" smtClean="0">
                <a:solidFill>
                  <a:srgbClr val="008000"/>
                </a:solidFill>
              </a:rPr>
              <a:t> Band 31 (11.0 </a:t>
            </a:r>
            <a:r>
              <a:rPr lang="en-US" dirty="0" err="1" smtClean="0">
                <a:solidFill>
                  <a:srgbClr val="008000"/>
                </a:solidFill>
              </a:rPr>
              <a:t>μm</a:t>
            </a:r>
            <a:r>
              <a:rPr lang="en-US" dirty="0" smtClean="0">
                <a:solidFill>
                  <a:srgbClr val="008000"/>
                </a:solidFill>
              </a:rPr>
              <a:t>) (Left image)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FF00FF"/>
                </a:solidFill>
              </a:rPr>
              <a:t>Magenta </a:t>
            </a:r>
            <a:r>
              <a:rPr lang="mr-IN" dirty="0" smtClean="0">
                <a:solidFill>
                  <a:srgbClr val="FF00FF"/>
                </a:solidFill>
              </a:rPr>
              <a:t>–</a:t>
            </a:r>
            <a:r>
              <a:rPr lang="en-US" dirty="0" smtClean="0">
                <a:solidFill>
                  <a:srgbClr val="FF00FF"/>
                </a:solidFill>
              </a:rPr>
              <a:t> Band 34 (13.7μm</a:t>
            </a:r>
            <a:r>
              <a:rPr lang="en-US" dirty="0" smtClean="0">
                <a:solidFill>
                  <a:srgbClr val="FF00FF"/>
                </a:solidFill>
              </a:rPr>
              <a:t>) (Right image)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-W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376"/>
            <a:ext cx="9144000" cy="65166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modis-W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1" t="54981"/>
          <a:stretch/>
        </p:blipFill>
        <p:spPr>
          <a:xfrm>
            <a:off x="1765300" y="1042994"/>
            <a:ext cx="5689600" cy="484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VIIRS SST Analysis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Screen Shot 2019-06-26 at 1.05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314"/>
            <a:ext cx="9144000" cy="5826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8892" y="5110561"/>
            <a:ext cx="2621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M5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 0.67μm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8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Cooperative Institute for Meteorological Satellite Studies (CIMSS) at the Space Science and Engineering Center (SSEC) has a long history of providing educational outreach and training</a:t>
            </a:r>
          </a:p>
          <a:p>
            <a:r>
              <a:rPr lang="en-US" dirty="0"/>
              <a:t>1980s </a:t>
            </a:r>
            <a:r>
              <a:rPr lang="mr-IN" dirty="0"/>
              <a:t>–</a:t>
            </a:r>
            <a:r>
              <a:rPr lang="en-US" dirty="0"/>
              <a:t> The start of Remote Sensing </a:t>
            </a:r>
            <a:r>
              <a:rPr lang="en-US" dirty="0" smtClean="0"/>
              <a:t>Seminars </a:t>
            </a:r>
            <a:r>
              <a:rPr lang="mr-IN" dirty="0" smtClean="0"/>
              <a:t>–</a:t>
            </a:r>
            <a:r>
              <a:rPr lang="en-US" dirty="0" smtClean="0"/>
              <a:t> led by Bill Smith.</a:t>
            </a:r>
            <a:endParaRPr lang="en-US" dirty="0"/>
          </a:p>
          <a:p>
            <a:r>
              <a:rPr lang="en-US" dirty="0"/>
              <a:t>2001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Extended (10 day) Remote Sensing Seminars </a:t>
            </a:r>
            <a:r>
              <a:rPr lang="en-US" dirty="0"/>
              <a:t>by </a:t>
            </a:r>
            <a:r>
              <a:rPr lang="en-US" dirty="0" smtClean="0"/>
              <a:t>Paul </a:t>
            </a:r>
            <a:r>
              <a:rPr lang="en-US" dirty="0" err="1" smtClean="0"/>
              <a:t>Menzel</a:t>
            </a:r>
            <a:r>
              <a:rPr lang="en-US" dirty="0" smtClean="0"/>
              <a:t> and Paolo </a:t>
            </a:r>
            <a:r>
              <a:rPr lang="en-US" dirty="0" err="1" smtClean="0"/>
              <a:t>Antonelli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6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314"/>
            <a:ext cx="9143999" cy="5826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91212" y="5110561"/>
            <a:ext cx="367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True Color RGB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M5:M4:M3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VIIRS SST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8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314"/>
            <a:ext cx="9143999" cy="5826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6492" y="5106770"/>
            <a:ext cx="2621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M12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3.7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9-06-26 at 1.05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1314"/>
            <a:ext cx="9144000" cy="5826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8892" y="5110561"/>
            <a:ext cx="2621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M12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3.7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VIIRS SST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8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48892" y="4516122"/>
            <a:ext cx="2621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M15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11.0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1314"/>
            <a:ext cx="9143999" cy="58266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96492" y="5106770"/>
            <a:ext cx="2621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M12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3.7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VIIRS SST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255" y="1868934"/>
            <a:ext cx="6310934" cy="4021416"/>
          </a:xfrm>
          <a:prstGeom prst="rect">
            <a:avLst/>
          </a:prstGeom>
        </p:spPr>
      </p:pic>
      <p:pic>
        <p:nvPicPr>
          <p:cNvPr id="4" name="Picture 3" descr="Screen Shot 2019-06-26 at 1.14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26" y="2133232"/>
            <a:ext cx="5049974" cy="3411941"/>
          </a:xfrm>
          <a:prstGeom prst="rect">
            <a:avLst/>
          </a:prstGeom>
        </p:spPr>
      </p:pic>
      <p:pic>
        <p:nvPicPr>
          <p:cNvPr id="5" name="Picture 4" descr="Screen Shot 2019-06-26 at 1.06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99" y="473077"/>
            <a:ext cx="6858000" cy="624840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MODIS L2 SST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8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913"/>
            <a:ext cx="8229600" cy="1143000"/>
          </a:xfrm>
        </p:spPr>
        <p:txBody>
          <a:bodyPr/>
          <a:lstStyle/>
          <a:p>
            <a:r>
              <a:rPr lang="en-US" dirty="0" smtClean="0"/>
              <a:t>Fire Detection Algorithm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 descr="Screen Shot 2019-06-25 at 1.0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8857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2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16"/>
            <a:ext cx="8229600" cy="1143000"/>
          </a:xfrm>
        </p:spPr>
        <p:txBody>
          <a:bodyPr/>
          <a:lstStyle/>
          <a:p>
            <a:r>
              <a:rPr lang="en-US" dirty="0" smtClean="0"/>
              <a:t>Fire Detection Algorithm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791200" y="4273552"/>
            <a:ext cx="2133600" cy="365125"/>
          </a:xfrm>
        </p:spPr>
        <p:txBody>
          <a:bodyPr/>
          <a:lstStyle/>
          <a:p>
            <a:fld id="{6FBCB18E-7EBC-384C-964C-44BFF6FF711C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70394"/>
            <a:ext cx="3283092" cy="3136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4" y="3962794"/>
            <a:ext cx="3283092" cy="3136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2900" y="1765300"/>
            <a:ext cx="47117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 Fire Detection Algorithm:</a:t>
            </a:r>
          </a:p>
          <a:p>
            <a:endParaRPr lang="en-US" dirty="0"/>
          </a:p>
          <a:p>
            <a:r>
              <a:rPr lang="en-US" dirty="0" smtClean="0"/>
              <a:t>Tests a </a:t>
            </a:r>
            <a:r>
              <a:rPr lang="en-US" dirty="0"/>
              <a:t>pixel to see </a:t>
            </a:r>
            <a:r>
              <a:rPr lang="en-US" dirty="0" smtClean="0"/>
              <a:t>if:</a:t>
            </a:r>
          </a:p>
          <a:p>
            <a:endParaRPr lang="en-US" dirty="0"/>
          </a:p>
          <a:p>
            <a:r>
              <a:rPr lang="en-US" dirty="0" smtClean="0"/>
              <a:t>1. The 4 </a:t>
            </a:r>
            <a:r>
              <a:rPr lang="en-US" dirty="0" err="1" smtClean="0"/>
              <a:t>μm</a:t>
            </a:r>
            <a:r>
              <a:rPr lang="en-US" dirty="0" smtClean="0"/>
              <a:t> brightness </a:t>
            </a:r>
            <a:r>
              <a:rPr lang="en-US" dirty="0"/>
              <a:t>temperature (BT4) &gt; 310 K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2. The difference of 4 </a:t>
            </a:r>
            <a:r>
              <a:rPr lang="en-US" dirty="0" err="1" smtClean="0"/>
              <a:t>μm</a:t>
            </a:r>
            <a:r>
              <a:rPr lang="en-US" dirty="0" smtClean="0"/>
              <a:t> minus 11 </a:t>
            </a:r>
            <a:r>
              <a:rPr lang="en-US" dirty="0" err="1" smtClean="0"/>
              <a:t>μm</a:t>
            </a:r>
            <a:r>
              <a:rPr lang="en-US" dirty="0" smtClean="0"/>
              <a:t> &gt; 10K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can be implemented on the VIIRS Data:</a:t>
            </a:r>
          </a:p>
          <a:p>
            <a:r>
              <a:rPr lang="en-US" dirty="0" smtClean="0"/>
              <a:t>BTDIFF4-11 (</a:t>
            </a:r>
            <a:r>
              <a:rPr lang="en-US" dirty="0"/>
              <a:t>(</a:t>
            </a:r>
            <a:r>
              <a:rPr lang="mr-IN" dirty="0" smtClean="0"/>
              <a:t>M</a:t>
            </a:r>
            <a:r>
              <a:rPr lang="mr-IN" dirty="0"/>
              <a:t>-Band 13 </a:t>
            </a:r>
            <a:r>
              <a:rPr lang="en-US" dirty="0" smtClean="0"/>
              <a:t>(</a:t>
            </a:r>
            <a:r>
              <a:rPr lang="mr-IN" dirty="0" smtClean="0"/>
              <a:t>4.0 μm</a:t>
            </a:r>
            <a:r>
              <a:rPr lang="en-US" dirty="0" smtClean="0"/>
              <a:t>)</a:t>
            </a:r>
            <a:r>
              <a:rPr lang="mr-IN" dirty="0" smtClean="0"/>
              <a:t> </a:t>
            </a:r>
            <a:r>
              <a:rPr lang="mr-IN" dirty="0"/>
              <a:t>– M-Band 15 </a:t>
            </a:r>
            <a:r>
              <a:rPr lang="en-US" dirty="0" smtClean="0"/>
              <a:t>(</a:t>
            </a:r>
            <a:r>
              <a:rPr lang="mr-IN" dirty="0" smtClean="0"/>
              <a:t>10.7 μm</a:t>
            </a:r>
            <a:r>
              <a:rPr lang="en-US" dirty="0" smtClean="0"/>
              <a:t>))</a:t>
            </a:r>
            <a:r>
              <a:rPr lang="mr-IN" dirty="0" smtClean="0"/>
              <a:t> </a:t>
            </a:r>
            <a:r>
              <a:rPr lang="en-US" dirty="0"/>
              <a:t>&gt;</a:t>
            </a:r>
            <a:r>
              <a:rPr lang="mr-IN" dirty="0" smtClean="0"/>
              <a:t> </a:t>
            </a:r>
            <a:r>
              <a:rPr lang="mr-IN" dirty="0"/>
              <a:t>10 K.</a:t>
            </a:r>
            <a:endParaRPr lang="en-US" dirty="0"/>
          </a:p>
        </p:txBody>
      </p:sp>
      <p:pic>
        <p:nvPicPr>
          <p:cNvPr id="8" name="Picture 7" descr="Screen Shot 2019-06-26 at 5.35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11" y="635000"/>
            <a:ext cx="7177579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908550" y="3238500"/>
            <a:ext cx="673100" cy="60960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8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5"/>
            <a:ext cx="8229600" cy="1143000"/>
          </a:xfrm>
        </p:spPr>
        <p:txBody>
          <a:bodyPr/>
          <a:lstStyle/>
          <a:p>
            <a:r>
              <a:rPr lang="en-US" dirty="0" smtClean="0"/>
              <a:t>Fire Detection Algorithm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791200" y="4273552"/>
            <a:ext cx="2133600" cy="365125"/>
          </a:xfrm>
        </p:spPr>
        <p:txBody>
          <a:bodyPr/>
          <a:lstStyle/>
          <a:p>
            <a:fld id="{6FBCB18E-7EBC-384C-964C-44BFF6FF711C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70394"/>
            <a:ext cx="3283092" cy="3136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3" y="3962794"/>
            <a:ext cx="3136914" cy="3136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2900" y="1765300"/>
            <a:ext cx="47117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 Fire Detection Algorithm:</a:t>
            </a:r>
          </a:p>
          <a:p>
            <a:endParaRPr lang="en-US" dirty="0"/>
          </a:p>
          <a:p>
            <a:r>
              <a:rPr lang="en-US" dirty="0" smtClean="0"/>
              <a:t>Tests a </a:t>
            </a:r>
            <a:r>
              <a:rPr lang="en-US" dirty="0"/>
              <a:t>pixel to see </a:t>
            </a:r>
            <a:r>
              <a:rPr lang="en-US" dirty="0" smtClean="0"/>
              <a:t>if:</a:t>
            </a:r>
          </a:p>
          <a:p>
            <a:endParaRPr lang="en-US" dirty="0"/>
          </a:p>
          <a:p>
            <a:r>
              <a:rPr lang="en-US" dirty="0" smtClean="0"/>
              <a:t>1. The 4 </a:t>
            </a:r>
            <a:r>
              <a:rPr lang="en-US" dirty="0" err="1" smtClean="0"/>
              <a:t>μm</a:t>
            </a:r>
            <a:r>
              <a:rPr lang="en-US" dirty="0" smtClean="0"/>
              <a:t> brightness </a:t>
            </a:r>
            <a:r>
              <a:rPr lang="en-US" dirty="0"/>
              <a:t>temperature (BT4) &gt; 310 K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2. The difference of 4 </a:t>
            </a:r>
            <a:r>
              <a:rPr lang="en-US" dirty="0" err="1" smtClean="0"/>
              <a:t>μm</a:t>
            </a:r>
            <a:r>
              <a:rPr lang="en-US" dirty="0" smtClean="0"/>
              <a:t> minus 11 </a:t>
            </a:r>
            <a:r>
              <a:rPr lang="en-US" dirty="0" err="1" smtClean="0"/>
              <a:t>μm</a:t>
            </a:r>
            <a:r>
              <a:rPr lang="en-US" dirty="0" smtClean="0"/>
              <a:t> &gt; 10K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can be implemented on the VIIRS Data:</a:t>
            </a:r>
          </a:p>
          <a:p>
            <a:r>
              <a:rPr lang="en-US" dirty="0" smtClean="0"/>
              <a:t>BTDIFF4-11 (</a:t>
            </a:r>
            <a:r>
              <a:rPr lang="en-US" dirty="0"/>
              <a:t>(</a:t>
            </a:r>
            <a:r>
              <a:rPr lang="mr-IN" dirty="0" smtClean="0"/>
              <a:t>M</a:t>
            </a:r>
            <a:r>
              <a:rPr lang="mr-IN" dirty="0"/>
              <a:t>-Band 13 </a:t>
            </a:r>
            <a:r>
              <a:rPr lang="en-US" dirty="0" smtClean="0"/>
              <a:t>(</a:t>
            </a:r>
            <a:r>
              <a:rPr lang="mr-IN" dirty="0" smtClean="0"/>
              <a:t>4.0 μm</a:t>
            </a:r>
            <a:r>
              <a:rPr lang="en-US" dirty="0" smtClean="0"/>
              <a:t>)</a:t>
            </a:r>
            <a:r>
              <a:rPr lang="mr-IN" dirty="0" smtClean="0"/>
              <a:t> </a:t>
            </a:r>
            <a:r>
              <a:rPr lang="mr-IN" dirty="0"/>
              <a:t>– M-Band 15 </a:t>
            </a:r>
            <a:r>
              <a:rPr lang="en-US" dirty="0" smtClean="0"/>
              <a:t>(</a:t>
            </a:r>
            <a:r>
              <a:rPr lang="mr-IN" dirty="0" smtClean="0"/>
              <a:t>10.7 μm</a:t>
            </a:r>
            <a:r>
              <a:rPr lang="en-US" dirty="0" smtClean="0"/>
              <a:t>))</a:t>
            </a:r>
            <a:r>
              <a:rPr lang="mr-IN" dirty="0" smtClean="0"/>
              <a:t> </a:t>
            </a:r>
            <a:r>
              <a:rPr lang="en-US" dirty="0"/>
              <a:t>&gt;</a:t>
            </a:r>
            <a:r>
              <a:rPr lang="mr-IN" dirty="0" smtClean="0"/>
              <a:t> </a:t>
            </a:r>
            <a:r>
              <a:rPr lang="mr-IN" dirty="0"/>
              <a:t>10 K.</a:t>
            </a:r>
            <a:endParaRPr lang="en-US" dirty="0"/>
          </a:p>
        </p:txBody>
      </p:sp>
      <p:pic>
        <p:nvPicPr>
          <p:cNvPr id="4" name="Picture 3" descr="Screen Shot 2019-06-26 at 5.35.3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"/>
          <a:stretch/>
        </p:blipFill>
        <p:spPr>
          <a:xfrm>
            <a:off x="1247814" y="533794"/>
            <a:ext cx="6808914" cy="6858000"/>
          </a:xfrm>
          <a:prstGeom prst="rect">
            <a:avLst/>
          </a:prstGeom>
        </p:spPr>
      </p:pic>
      <p:pic>
        <p:nvPicPr>
          <p:cNvPr id="10" name="Picture 9" descr="Screen Shot 2019-06-25 at 1.17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65" y="5034717"/>
            <a:ext cx="51308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0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9"/>
            <a:ext cx="8229600" cy="1143000"/>
          </a:xfrm>
        </p:spPr>
        <p:txBody>
          <a:bodyPr/>
          <a:lstStyle/>
          <a:p>
            <a:r>
              <a:rPr lang="en-US" dirty="0" smtClean="0"/>
              <a:t>Impart Local Knowledge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Picture 5" descr="Screen Shot 2019-06-24 at 3.34.1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4074" r="7963"/>
          <a:stretch/>
        </p:blipFill>
        <p:spPr>
          <a:xfrm>
            <a:off x="0" y="1066800"/>
            <a:ext cx="5778500" cy="657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300" y="532130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City Lights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0400" y="4660900"/>
            <a:ext cx="698500" cy="6604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358900" y="5537200"/>
            <a:ext cx="584200" cy="508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743200" y="3644900"/>
            <a:ext cx="495300" cy="889000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03500" y="2921000"/>
            <a:ext cx="77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Ships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21000" y="3290332"/>
            <a:ext cx="0" cy="35456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rot="1827107">
            <a:off x="2893516" y="4453939"/>
            <a:ext cx="495300" cy="1028700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505200" y="4660900"/>
            <a:ext cx="698500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03700" y="4424778"/>
            <a:ext cx="965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???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24600" y="1930400"/>
            <a:ext cx="24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VIIRS DNB can identify many features at nighttime.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324600" y="3535778"/>
            <a:ext cx="2463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unidentified feature?</a:t>
            </a:r>
          </a:p>
          <a:p>
            <a:endParaRPr lang="en-US" dirty="0"/>
          </a:p>
          <a:p>
            <a:r>
              <a:rPr lang="en-US" dirty="0" smtClean="0"/>
              <a:t>Students Identify: Chesapeake Bay Bridge Tunnel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5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8" grpId="0" animBg="1"/>
      <p:bldP spid="21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939"/>
            <a:ext cx="8229600" cy="1143000"/>
          </a:xfrm>
        </p:spPr>
        <p:txBody>
          <a:bodyPr/>
          <a:lstStyle/>
          <a:p>
            <a:r>
              <a:rPr lang="en-US" dirty="0" smtClean="0"/>
              <a:t>Google Map Verification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 descr="Screen Shot 2019-06-24 at 3.33.4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3"/>
          <a:stretch/>
        </p:blipFill>
        <p:spPr>
          <a:xfrm>
            <a:off x="926911" y="1104900"/>
            <a:ext cx="7290179" cy="56261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791114">
            <a:off x="5041901" y="4127500"/>
            <a:ext cx="660400" cy="11049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9" name="Picture 8" descr="rotator-img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139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7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18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3486150"/>
          </a:xfrm>
          <a:prstGeom prst="rect">
            <a:avLst/>
          </a:prstGeom>
        </p:spPr>
      </p:pic>
      <p:pic>
        <p:nvPicPr>
          <p:cNvPr id="7" name="Picture 6" descr="IMG_11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850"/>
            <a:ext cx="4648200" cy="34861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 descr="IMG_24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86150"/>
            <a:ext cx="4495800" cy="3371850"/>
          </a:xfrm>
          <a:prstGeom prst="rect">
            <a:avLst/>
          </a:prstGeom>
        </p:spPr>
      </p:pic>
      <p:pic>
        <p:nvPicPr>
          <p:cNvPr id="9" name="Picture 8" descr="IMG_24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8200" cy="3486150"/>
          </a:xfrm>
          <a:prstGeom prst="rect">
            <a:avLst/>
          </a:prstGeom>
        </p:spPr>
      </p:pic>
      <p:pic>
        <p:nvPicPr>
          <p:cNvPr id="6" name="Picture 5" descr="IMG_000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1"/>
          <a:stretch/>
        </p:blipFill>
        <p:spPr>
          <a:xfrm>
            <a:off x="2053166" y="2051050"/>
            <a:ext cx="5046133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2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DB Workshops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1212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2004 </a:t>
            </a:r>
            <a:r>
              <a:rPr lang="mr-IN" dirty="0" smtClean="0"/>
              <a:t>–</a:t>
            </a:r>
            <a:r>
              <a:rPr lang="en-US" dirty="0" smtClean="0"/>
              <a:t> Nanjing, China; Perth, Australia</a:t>
            </a:r>
          </a:p>
          <a:p>
            <a:pPr marL="0" indent="0">
              <a:buNone/>
            </a:pPr>
            <a:r>
              <a:rPr lang="en-US" dirty="0" smtClean="0"/>
              <a:t>2005 </a:t>
            </a:r>
            <a:r>
              <a:rPr lang="mr-IN" dirty="0" smtClean="0"/>
              <a:t>–</a:t>
            </a:r>
            <a:r>
              <a:rPr lang="en-US" dirty="0" smtClean="0"/>
              <a:t> Taipei, Taiwan; Beijing, China</a:t>
            </a:r>
          </a:p>
          <a:p>
            <a:pPr marL="0" indent="0">
              <a:buNone/>
            </a:pPr>
            <a:r>
              <a:rPr lang="en-US" dirty="0" smtClean="0"/>
              <a:t>2006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Andenes</a:t>
            </a:r>
            <a:r>
              <a:rPr lang="en-US" dirty="0" smtClean="0"/>
              <a:t>, Norway; Pretoria, South Africa</a:t>
            </a:r>
          </a:p>
          <a:p>
            <a:pPr marL="0" indent="0">
              <a:buNone/>
            </a:pPr>
            <a:r>
              <a:rPr lang="en-US" dirty="0" smtClean="0"/>
              <a:t>2007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Cachoeira</a:t>
            </a:r>
            <a:r>
              <a:rPr lang="en-US" dirty="0" smtClean="0"/>
              <a:t> </a:t>
            </a:r>
            <a:r>
              <a:rPr lang="en-US" dirty="0" err="1" smtClean="0"/>
              <a:t>Paulista</a:t>
            </a:r>
            <a:r>
              <a:rPr lang="en-US" dirty="0" smtClean="0"/>
              <a:t>, Brazil (as part of GEOSS)</a:t>
            </a:r>
          </a:p>
          <a:p>
            <a:pPr marL="0" indent="0">
              <a:buNone/>
            </a:pPr>
            <a:r>
              <a:rPr lang="en-US" dirty="0" smtClean="0"/>
              <a:t>2009 </a:t>
            </a:r>
            <a:r>
              <a:rPr lang="mr-IN" dirty="0" smtClean="0"/>
              <a:t>–</a:t>
            </a:r>
            <a:r>
              <a:rPr lang="en-US" dirty="0" smtClean="0"/>
              <a:t> Stellenbosch University, South Africa</a:t>
            </a:r>
          </a:p>
          <a:p>
            <a:pPr marL="0" indent="0">
              <a:buNone/>
            </a:pPr>
            <a:r>
              <a:rPr lang="en-US" dirty="0" smtClean="0"/>
              <a:t>2011 </a:t>
            </a:r>
            <a:r>
              <a:rPr lang="mr-IN" dirty="0" smtClean="0"/>
              <a:t>–</a:t>
            </a:r>
            <a:r>
              <a:rPr lang="en-US" dirty="0" smtClean="0"/>
              <a:t> Shanghai, China; </a:t>
            </a:r>
            <a:r>
              <a:rPr lang="en-US" dirty="0" err="1" smtClean="0"/>
              <a:t>Citeko</a:t>
            </a:r>
            <a:r>
              <a:rPr lang="en-US" dirty="0" smtClean="0"/>
              <a:t>, </a:t>
            </a:r>
            <a:r>
              <a:rPr lang="en-US" dirty="0" err="1" smtClean="0"/>
              <a:t>Bogor,Indonesia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2013 </a:t>
            </a:r>
            <a:r>
              <a:rPr lang="mr-IN" dirty="0" smtClean="0"/>
              <a:t>–</a:t>
            </a:r>
            <a:r>
              <a:rPr lang="en-US" dirty="0" smtClean="0"/>
              <a:t> Honolulu, HI, USA</a:t>
            </a:r>
          </a:p>
          <a:p>
            <a:pPr marL="0" indent="0">
              <a:buNone/>
            </a:pPr>
            <a:r>
              <a:rPr lang="en-US" dirty="0" smtClean="0"/>
              <a:t>2015 </a:t>
            </a:r>
            <a:r>
              <a:rPr lang="mr-IN" dirty="0" smtClean="0"/>
              <a:t>–</a:t>
            </a:r>
            <a:r>
              <a:rPr lang="en-US" dirty="0" smtClean="0"/>
              <a:t> Miami, FL, USA</a:t>
            </a:r>
          </a:p>
          <a:p>
            <a:pPr marL="0" indent="0">
              <a:buNone/>
            </a:pPr>
            <a:r>
              <a:rPr lang="en-US" dirty="0" smtClean="0"/>
              <a:t>2016 </a:t>
            </a:r>
            <a:r>
              <a:rPr lang="mr-IN" dirty="0" smtClean="0"/>
              <a:t>–</a:t>
            </a:r>
            <a:r>
              <a:rPr lang="en-US" dirty="0" smtClean="0"/>
              <a:t> Mayaguez, Puerto Rico; Korea (part of AOMSUC-7); Moscow, Russia</a:t>
            </a:r>
          </a:p>
          <a:p>
            <a:pPr marL="0" indent="0">
              <a:buNone/>
            </a:pPr>
            <a:r>
              <a:rPr lang="en-US" dirty="0" smtClean="0"/>
              <a:t>2017 </a:t>
            </a:r>
            <a:r>
              <a:rPr lang="mr-IN" dirty="0" smtClean="0"/>
              <a:t>–</a:t>
            </a:r>
            <a:r>
              <a:rPr lang="en-US" dirty="0" smtClean="0"/>
              <a:t> Hampton, VA, USA; Vladivostok, Russia (part of AOMSUC-8)</a:t>
            </a:r>
          </a:p>
          <a:p>
            <a:pPr marL="0" indent="0">
              <a:buNone/>
            </a:pPr>
            <a:r>
              <a:rPr lang="en-US" dirty="0" smtClean="0"/>
              <a:t>2018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Tiyan</a:t>
            </a:r>
            <a:r>
              <a:rPr lang="en-US" dirty="0" smtClean="0"/>
              <a:t>, Guam; Jakarta, Indonesia (part of AOMSUC-9)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0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they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122818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Sanmei</a:t>
            </a:r>
            <a:r>
              <a:rPr lang="en-US" dirty="0" smtClean="0"/>
              <a:t> Li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Attended training course in Nanjing 2004.  </a:t>
            </a:r>
          </a:p>
          <a:p>
            <a:pPr lvl="1"/>
            <a:r>
              <a:rPr lang="en-US" dirty="0" smtClean="0"/>
              <a:t>Now Assistant Professor at George Mason University, </a:t>
            </a:r>
            <a:r>
              <a:rPr lang="en-US" dirty="0" smtClean="0"/>
              <a:t>developer </a:t>
            </a:r>
            <a:r>
              <a:rPr lang="en-US" dirty="0" smtClean="0"/>
              <a:t>of the CSPP VIIRS Flood software package.</a:t>
            </a:r>
          </a:p>
          <a:p>
            <a:r>
              <a:rPr lang="en-US" dirty="0"/>
              <a:t>Dr. Nadia Smith </a:t>
            </a:r>
            <a:r>
              <a:rPr lang="mr-IN" dirty="0"/>
              <a:t>–</a:t>
            </a:r>
            <a:r>
              <a:rPr lang="en-US" dirty="0"/>
              <a:t> Attended training course in 2007 in South Africa</a:t>
            </a:r>
          </a:p>
          <a:p>
            <a:pPr lvl="1"/>
            <a:r>
              <a:rPr lang="en-US" dirty="0"/>
              <a:t>Now:  </a:t>
            </a:r>
            <a:r>
              <a:rPr lang="en-US" dirty="0" smtClean="0"/>
              <a:t>Subject Matter Expert on the science and application of Satellite Soundings for NOAA JPSS Program. Previously, researcher at SSEC.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 descr="IMG_02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r="5385"/>
          <a:stretch/>
        </p:blipFill>
        <p:spPr>
          <a:xfrm>
            <a:off x="5086544" y="3628438"/>
            <a:ext cx="3393865" cy="2553548"/>
          </a:xfrm>
          <a:prstGeom prst="rect">
            <a:avLst/>
          </a:prstGeom>
        </p:spPr>
      </p:pic>
      <p:pic>
        <p:nvPicPr>
          <p:cNvPr id="7" name="Picture 6" descr="IMG_01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44" y="1367276"/>
            <a:ext cx="3393865" cy="226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3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 person, face-to-face training is important for fostering future working relationships.</a:t>
            </a:r>
          </a:p>
          <a:p>
            <a:r>
              <a:rPr lang="en-US" dirty="0" smtClean="0"/>
              <a:t>A robust software tool for labs is essential for successful labs and for students to understand material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Labs catered to workshop-specific locations invite opportunity for “local knowledge” to let students “teach the teachers”.</a:t>
            </a:r>
          </a:p>
          <a:p>
            <a:r>
              <a:rPr lang="en-US" dirty="0"/>
              <a:t>Case Study presentations help student use and improve </a:t>
            </a:r>
            <a:r>
              <a:rPr lang="en-US" dirty="0" smtClean="0"/>
              <a:t>their public </a:t>
            </a:r>
            <a:r>
              <a:rPr lang="en-US" dirty="0"/>
              <a:t>speaking </a:t>
            </a:r>
            <a:r>
              <a:rPr lang="en-US" dirty="0" smtClean="0"/>
              <a:t>skills.</a:t>
            </a:r>
            <a:endParaRPr lang="en-US" dirty="0" smtClean="0"/>
          </a:p>
          <a:p>
            <a:r>
              <a:rPr lang="en-US" dirty="0" smtClean="0"/>
              <a:t>Availability of labs, lectures, data and software helps peak interest in current and future students.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4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38" y="1834838"/>
            <a:ext cx="4574299" cy="3832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Email:  </a:t>
            </a:r>
            <a:r>
              <a:rPr lang="en-US" sz="2400" dirty="0" smtClean="0">
                <a:hlinkClick r:id="rId2"/>
              </a:rPr>
              <a:t>jessica.braun@ssec.wisc.edu</a:t>
            </a: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Web: </a:t>
            </a:r>
          </a:p>
          <a:p>
            <a:pPr marL="0" indent="0">
              <a:buNone/>
            </a:pPr>
            <a:r>
              <a:rPr lang="en-US" sz="2600" dirty="0" smtClean="0">
                <a:hlinkClick r:id="rId3"/>
              </a:rPr>
              <a:t>https://cimss.ssec.wisc.edu/dbs</a:t>
            </a: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>
                <a:hlinkClick r:id="rId4"/>
              </a:rPr>
              <a:t>http://cimss.ssec.wisc.edu/cspp/npp_hydra2_v2.0.shtml</a:t>
            </a: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EC10-0F17-E340-8314-52CAD72A2C18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34" y="1958158"/>
            <a:ext cx="3791935" cy="2411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7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Series of lectures and specialized labs catered to workshop location and students needs/interest.</a:t>
            </a:r>
          </a:p>
          <a:p>
            <a:r>
              <a:rPr lang="en-US" dirty="0" smtClean="0"/>
              <a:t>First day reviews instrument sensors, channels</a:t>
            </a:r>
          </a:p>
          <a:p>
            <a:pPr lvl="1"/>
            <a:r>
              <a:rPr lang="en-US" dirty="0" smtClean="0"/>
              <a:t>Main focus is use of MODIS and </a:t>
            </a:r>
            <a:r>
              <a:rPr lang="en-US" dirty="0" smtClean="0"/>
              <a:t>VIIRS.</a:t>
            </a:r>
            <a:endParaRPr lang="en-US" dirty="0" smtClean="0"/>
          </a:p>
          <a:p>
            <a:pPr lvl="1"/>
            <a:r>
              <a:rPr lang="en-US" dirty="0" smtClean="0"/>
              <a:t>Introduces students to HYDRA2 toolkit.</a:t>
            </a:r>
          </a:p>
          <a:p>
            <a:r>
              <a:rPr lang="en-US" dirty="0" smtClean="0"/>
              <a:t>Following Lectures build concepts about Level 2 derived products that are applied during labs.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 Day focuses on group case </a:t>
            </a:r>
            <a:r>
              <a:rPr lang="en-US" dirty="0" smtClean="0"/>
              <a:t>studies.</a:t>
            </a:r>
            <a:endParaRPr lang="en-US" dirty="0" smtClean="0"/>
          </a:p>
          <a:p>
            <a:pPr lvl="1"/>
            <a:r>
              <a:rPr lang="en-US" dirty="0" smtClean="0"/>
              <a:t>2-3 students analyze a past event or focus on a short research topic of interest.</a:t>
            </a:r>
          </a:p>
          <a:p>
            <a:pPr lvl="1"/>
            <a:r>
              <a:rPr lang="en-US" dirty="0"/>
              <a:t>Students write presentations and improve on public speaking </a:t>
            </a:r>
            <a:r>
              <a:rPr lang="en-US" dirty="0" smtClean="0"/>
              <a:t>skills.</a:t>
            </a:r>
          </a:p>
          <a:p>
            <a:pPr lvl="1"/>
            <a:r>
              <a:rPr lang="en-US" dirty="0"/>
              <a:t>Utilize students “local knowledge” to further interest and fuel learning.</a:t>
            </a:r>
          </a:p>
          <a:p>
            <a:r>
              <a:rPr lang="en-US" dirty="0"/>
              <a:t>Lectures, labs, data, software is freely distributed following workshop.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1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Workshop Agenda</a:t>
            </a:r>
            <a:endParaRPr lang="en-US" dirty="0"/>
          </a:p>
        </p:txBody>
      </p:sp>
      <p:pic>
        <p:nvPicPr>
          <p:cNvPr id="8" name="Content Placeholder 7" descr="Screen Shot 2019-06-19 at 3.58.27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1" b="6641"/>
          <a:stretch>
            <a:fillRect/>
          </a:stretch>
        </p:blipFill>
        <p:spPr>
          <a:xfrm>
            <a:off x="160945" y="1473201"/>
            <a:ext cx="4385655" cy="4914899"/>
          </a:xfrm>
        </p:spPr>
      </p:pic>
      <p:pic>
        <p:nvPicPr>
          <p:cNvPr id="9" name="Content Placeholder 8" descr="Screen Shot 2019-06-19 at 3.58.40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 b="6631"/>
          <a:stretch>
            <a:fillRect/>
          </a:stretch>
        </p:blipFill>
        <p:spPr>
          <a:xfrm>
            <a:off x="4618645" y="1473201"/>
            <a:ext cx="4385655" cy="49148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3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HYDRA2 Analysis Toolkit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Free software tool used during workshops.</a:t>
            </a:r>
          </a:p>
          <a:p>
            <a:pPr lvl="1"/>
            <a:r>
              <a:rPr lang="en-US" dirty="0" smtClean="0"/>
              <a:t>Developed at SSEC by Tom </a:t>
            </a:r>
            <a:r>
              <a:rPr lang="en-US" dirty="0" smtClean="0"/>
              <a:t>Rink.</a:t>
            </a:r>
            <a:endParaRPr lang="en-US" dirty="0" smtClean="0"/>
          </a:p>
          <a:p>
            <a:r>
              <a:rPr lang="en-US" dirty="0" smtClean="0"/>
              <a:t>Create interactive displays of L1B and L2 products from:</a:t>
            </a:r>
          </a:p>
          <a:p>
            <a:pPr lvl="1"/>
            <a:r>
              <a:rPr lang="en-US" dirty="0" smtClean="0"/>
              <a:t>Multispectral imagers (VIIRS, MODIS)</a:t>
            </a:r>
          </a:p>
          <a:p>
            <a:pPr lvl="1"/>
            <a:r>
              <a:rPr lang="en-US" dirty="0" smtClean="0"/>
              <a:t>High spectral sounders (</a:t>
            </a:r>
            <a:r>
              <a:rPr lang="en-US" dirty="0" err="1" smtClean="0"/>
              <a:t>CrIS</a:t>
            </a:r>
            <a:r>
              <a:rPr lang="en-US" dirty="0" smtClean="0"/>
              <a:t>, AIRS, IASI)</a:t>
            </a:r>
          </a:p>
          <a:p>
            <a:pPr lvl="1"/>
            <a:r>
              <a:rPr lang="en-US" dirty="0" smtClean="0"/>
              <a:t>Microwave sounders (ATMS, AMSU)</a:t>
            </a:r>
          </a:p>
          <a:p>
            <a:r>
              <a:rPr lang="en-US" dirty="0" smtClean="0"/>
              <a:t>Data can be collocated, combined, and analyzed using spectral diagrams, cross sections, scatter plots, multi-band combinations, and color enhancements.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72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9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HYDRA2 Examples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18E-7EBC-384C-964C-44BFF6FF71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45505</TotalTime>
  <Words>1138</Words>
  <Application>Microsoft Macintosh PowerPoint</Application>
  <PresentationFormat>On-screen Show (4:3)</PresentationFormat>
  <Paragraphs>204</Paragraphs>
  <Slides>42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Document</vt:lpstr>
      <vt:lpstr>CIMSS Global Direct Broadcast Application Workshops  Fostering the Next Generation of Scientists</vt:lpstr>
      <vt:lpstr>Overview</vt:lpstr>
      <vt:lpstr>History</vt:lpstr>
      <vt:lpstr>Timeline of DB Workshops</vt:lpstr>
      <vt:lpstr>Methodology</vt:lpstr>
      <vt:lpstr>Methodology</vt:lpstr>
      <vt:lpstr>Sample Workshop Agenda</vt:lpstr>
      <vt:lpstr>HYDRA2 Analysis Toolkit</vt:lpstr>
      <vt:lpstr>HYDRA2 Examples</vt:lpstr>
      <vt:lpstr>MODIS Band Characteristics</vt:lpstr>
      <vt:lpstr>VIIRS Band Characteristics</vt:lpstr>
      <vt:lpstr>Why so many bands?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 Color RGB</vt:lpstr>
      <vt:lpstr>PowerPoint Presentation</vt:lpstr>
      <vt:lpstr>PowerPoint Presentation</vt:lpstr>
      <vt:lpstr>PowerPoint Presentation</vt:lpstr>
      <vt:lpstr>HYDRA 2 Analysis Toolkit</vt:lpstr>
      <vt:lpstr>Lab examples</vt:lpstr>
      <vt:lpstr>Comparison of Band Transects</vt:lpstr>
      <vt:lpstr>PowerPoint Presentation</vt:lpstr>
      <vt:lpstr>PowerPoint Presentation</vt:lpstr>
      <vt:lpstr>PowerPoint Presentation</vt:lpstr>
      <vt:lpstr>PowerPoint Presentation</vt:lpstr>
      <vt:lpstr>VIIRS SST Analysis</vt:lpstr>
      <vt:lpstr>PowerPoint Presentation</vt:lpstr>
      <vt:lpstr>PowerPoint Presentation</vt:lpstr>
      <vt:lpstr>PowerPoint Presentation</vt:lpstr>
      <vt:lpstr>PowerPoint Presentation</vt:lpstr>
      <vt:lpstr>Fire Detection Algorithm</vt:lpstr>
      <vt:lpstr>Fire Detection Algorithm</vt:lpstr>
      <vt:lpstr>Fire Detection Algorithm</vt:lpstr>
      <vt:lpstr>Impart Local Knowledge</vt:lpstr>
      <vt:lpstr>Google Map Verification</vt:lpstr>
      <vt:lpstr>PowerPoint Presentation</vt:lpstr>
      <vt:lpstr>Are they useful?</vt:lpstr>
      <vt:lpstr>Conclusions</vt:lpstr>
      <vt:lpstr>Contact</vt:lpstr>
    </vt:vector>
  </TitlesOfParts>
  <Company>SSEC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Braun</dc:creator>
  <cp:lastModifiedBy>Jessica Braun</cp:lastModifiedBy>
  <cp:revision>129</cp:revision>
  <dcterms:created xsi:type="dcterms:W3CDTF">2018-09-13T18:44:45Z</dcterms:created>
  <dcterms:modified xsi:type="dcterms:W3CDTF">2019-06-26T05:42:33Z</dcterms:modified>
</cp:coreProperties>
</file>